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gtN2YmhpDAhivJn0p7cYoHAP/Sa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664050" y="2280225"/>
            <a:ext cx="5529900" cy="6942300"/>
          </a:xfrm>
          <a:prstGeom prst="rect">
            <a:avLst/>
          </a:prstGeom>
          <a:noFill/>
          <a:ln>
            <a:noFill/>
          </a:ln>
        </p:spPr>
        <p:txBody>
          <a:bodyPr anchorCtr="0" anchor="t" bIns="91425" lIns="91425" spcFirstLastPara="1" rIns="91425" wrap="square" tIns="91425">
            <a:noAutofit/>
          </a:bodyPr>
          <a:lstStyle/>
          <a:p>
            <a:pPr indent="0" lvl="0" marL="0" marR="0" rtl="0" algn="ctr">
              <a:lnSpc>
                <a:spcPct val="120000"/>
              </a:lnSpc>
              <a:spcBef>
                <a:spcPts val="0"/>
              </a:spcBef>
              <a:spcAft>
                <a:spcPts val="0"/>
              </a:spcAft>
              <a:buClr>
                <a:srgbClr val="000000"/>
              </a:buClr>
              <a:buSzPts val="3650"/>
              <a:buFont typeface="Arial"/>
              <a:buNone/>
            </a:pPr>
            <a:r>
              <a:rPr lang="nl" sz="3650"/>
              <a:t>Voeten wassen</a:t>
            </a:r>
            <a:endParaRPr b="0" i="0" sz="3650" u="none" cap="none" strike="noStrike">
              <a:solidFill>
                <a:srgbClr val="000000"/>
              </a:solidFill>
              <a:latin typeface="Arial"/>
              <a:ea typeface="Arial"/>
              <a:cs typeface="Arial"/>
              <a:sym typeface="Arial"/>
            </a:endParaRPr>
          </a:p>
          <a:p>
            <a:pPr indent="0" lvl="0" marL="0" marR="0" rtl="0" algn="ctr">
              <a:lnSpc>
                <a:spcPct val="120000"/>
              </a:lnSpc>
              <a:spcBef>
                <a:spcPts val="0"/>
              </a:spcBef>
              <a:spcAft>
                <a:spcPts val="0"/>
              </a:spcAft>
              <a:buClr>
                <a:srgbClr val="000000"/>
              </a:buClr>
              <a:buSzPts val="1300"/>
              <a:buFont typeface="Arial"/>
              <a:buNone/>
            </a:pPr>
            <a:r>
              <a:rPr i="1" lang="nl" sz="1200">
                <a:solidFill>
                  <a:srgbClr val="E36C09"/>
                </a:solidFill>
              </a:rPr>
              <a:t>“Tijdens het eten stond Jezus op. Hij trok zijn kleren uit en deed een doek om zijn middel, alsof hij een slaaf was. Hij deed water in een bak, en begon de voeten van zijn leerlingen te wassen. Hij droogde hun voeten af met de doek die hij omgedaan had."</a:t>
            </a:r>
            <a:endParaRPr i="1" sz="1200">
              <a:solidFill>
                <a:srgbClr val="E36C09"/>
              </a:solidFill>
            </a:endParaRPr>
          </a:p>
          <a:p>
            <a:pPr indent="0" lvl="0" marL="0" marR="0" rtl="0" algn="ctr">
              <a:lnSpc>
                <a:spcPct val="120000"/>
              </a:lnSpc>
              <a:spcBef>
                <a:spcPts val="0"/>
              </a:spcBef>
              <a:spcAft>
                <a:spcPts val="0"/>
              </a:spcAft>
              <a:buClr>
                <a:srgbClr val="000000"/>
              </a:buClr>
              <a:buSzPts val="1300"/>
              <a:buFont typeface="Arial"/>
              <a:buNone/>
            </a:pPr>
            <a:r>
              <a:rPr i="1" lang="nl" sz="1200">
                <a:solidFill>
                  <a:srgbClr val="E36C09"/>
                </a:solidFill>
              </a:rPr>
              <a:t>Johannes 13: 4 en 5 </a:t>
            </a:r>
            <a:endParaRPr i="1" sz="1200">
              <a:solidFill>
                <a:srgbClr val="E36C09"/>
              </a:solidFill>
            </a:endParaRPr>
          </a:p>
          <a:p>
            <a:pPr indent="0" lvl="0" marL="0" marR="0" rtl="0" algn="l">
              <a:lnSpc>
                <a:spcPct val="120000"/>
              </a:lnSpc>
              <a:spcBef>
                <a:spcPts val="0"/>
              </a:spcBef>
              <a:spcAft>
                <a:spcPts val="0"/>
              </a:spcAft>
              <a:buClr>
                <a:srgbClr val="000000"/>
              </a:buClr>
              <a:buSzPts val="1300"/>
              <a:buFont typeface="Arial"/>
              <a:buNone/>
            </a:pPr>
            <a:r>
              <a:t/>
            </a:r>
            <a:endParaRPr b="0" i="1" sz="1300" u="none" cap="none" strike="noStrike">
              <a:solidFill>
                <a:srgbClr val="E36C09"/>
              </a:solidFill>
              <a:latin typeface="Arial"/>
              <a:ea typeface="Arial"/>
              <a:cs typeface="Arial"/>
              <a:sym typeface="Arial"/>
            </a:endParaRPr>
          </a:p>
          <a:p>
            <a:pPr indent="0" lvl="0" marL="0" marR="0" rtl="0" algn="l">
              <a:lnSpc>
                <a:spcPct val="120000"/>
              </a:lnSpc>
              <a:spcBef>
                <a:spcPts val="0"/>
              </a:spcBef>
              <a:spcAft>
                <a:spcPts val="0"/>
              </a:spcAft>
              <a:buNone/>
            </a:pPr>
            <a:r>
              <a:rPr b="1" lang="nl" sz="1250"/>
              <a:t>Opdracht</a:t>
            </a:r>
            <a:endParaRPr b="1" sz="1250"/>
          </a:p>
          <a:p>
            <a:pPr indent="0" lvl="0" marL="0" marR="0" rtl="0" algn="l">
              <a:lnSpc>
                <a:spcPct val="120000"/>
              </a:lnSpc>
              <a:spcBef>
                <a:spcPts val="0"/>
              </a:spcBef>
              <a:spcAft>
                <a:spcPts val="0"/>
              </a:spcAft>
              <a:buNone/>
            </a:pPr>
            <a:r>
              <a:rPr lang="nl" sz="1250"/>
              <a:t>Een persoon gaat lekker op de stoel zitten en mag haar of zijn blote voeten in een voetenbadje met bruisbal doen. Een andere persoon knielt neer en wast en droogt de voeten. Praat ondertussen over de volgende vragen:</a:t>
            </a:r>
            <a:endParaRPr sz="1250"/>
          </a:p>
          <a:p>
            <a:pPr indent="0" lvl="0" marL="457200" marR="0" rtl="0" algn="l">
              <a:lnSpc>
                <a:spcPct val="120000"/>
              </a:lnSpc>
              <a:spcBef>
                <a:spcPts val="0"/>
              </a:spcBef>
              <a:spcAft>
                <a:spcPts val="0"/>
              </a:spcAft>
              <a:buClr>
                <a:srgbClr val="000000"/>
              </a:buClr>
              <a:buSzPts val="1250"/>
              <a:buFont typeface="Arial"/>
              <a:buNone/>
            </a:pPr>
            <a:r>
              <a:t/>
            </a:r>
            <a:endParaRPr b="0" i="0" sz="1250" u="none" cap="none" strike="noStrike">
              <a:solidFill>
                <a:srgbClr val="000000"/>
              </a:solidFill>
              <a:latin typeface="Arial"/>
              <a:ea typeface="Arial"/>
              <a:cs typeface="Arial"/>
              <a:sym typeface="Arial"/>
            </a:endParaRPr>
          </a:p>
          <a:p>
            <a:pPr indent="0" lvl="0" marL="0" marR="0" rtl="0" algn="l">
              <a:lnSpc>
                <a:spcPct val="120000"/>
              </a:lnSpc>
              <a:spcBef>
                <a:spcPts val="0"/>
              </a:spcBef>
              <a:spcAft>
                <a:spcPts val="0"/>
              </a:spcAft>
              <a:buClr>
                <a:srgbClr val="000000"/>
              </a:buClr>
              <a:buSzPts val="1250"/>
              <a:buFont typeface="Arial"/>
              <a:buNone/>
            </a:pPr>
            <a:r>
              <a:rPr b="1" i="0" lang="nl" sz="1250" u="none" cap="none" strike="noStrike">
                <a:solidFill>
                  <a:srgbClr val="000000"/>
                </a:solidFill>
                <a:latin typeface="Arial"/>
                <a:ea typeface="Arial"/>
                <a:cs typeface="Arial"/>
                <a:sym typeface="Arial"/>
              </a:rPr>
              <a:t>Vragen om door te praten</a:t>
            </a:r>
            <a:endParaRPr b="1" i="0" sz="1250" u="none" cap="none" strike="noStrike">
              <a:solidFill>
                <a:srgbClr val="000000"/>
              </a:solidFill>
              <a:latin typeface="Arial"/>
              <a:ea typeface="Arial"/>
              <a:cs typeface="Arial"/>
              <a:sym typeface="Arial"/>
            </a:endParaRPr>
          </a:p>
          <a:p>
            <a:pPr indent="-307975" lvl="0" marL="457200" marR="0" rtl="0" algn="l">
              <a:lnSpc>
                <a:spcPct val="120000"/>
              </a:lnSpc>
              <a:spcBef>
                <a:spcPts val="0"/>
              </a:spcBef>
              <a:spcAft>
                <a:spcPts val="0"/>
              </a:spcAft>
              <a:buSzPts val="1250"/>
              <a:buChar char="-"/>
            </a:pPr>
            <a:r>
              <a:rPr lang="nl" sz="1250"/>
              <a:t>Hoe voelt het om de voeten van iemand te wassen? </a:t>
            </a:r>
            <a:endParaRPr sz="1250"/>
          </a:p>
          <a:p>
            <a:pPr indent="-307975" lvl="0" marL="457200" marR="0" rtl="0" algn="l">
              <a:lnSpc>
                <a:spcPct val="120000"/>
              </a:lnSpc>
              <a:spcBef>
                <a:spcPts val="0"/>
              </a:spcBef>
              <a:spcAft>
                <a:spcPts val="0"/>
              </a:spcAft>
              <a:buSzPts val="1250"/>
              <a:buChar char="-"/>
            </a:pPr>
            <a:r>
              <a:rPr lang="nl" sz="1250"/>
              <a:t>En hoe is het om je voeten te laten wassen? </a:t>
            </a:r>
            <a:endParaRPr sz="1250"/>
          </a:p>
          <a:p>
            <a:pPr indent="-307975" lvl="0" marL="457200" marR="0" rtl="0" algn="l">
              <a:lnSpc>
                <a:spcPct val="120000"/>
              </a:lnSpc>
              <a:spcBef>
                <a:spcPts val="0"/>
              </a:spcBef>
              <a:spcAft>
                <a:spcPts val="0"/>
              </a:spcAft>
              <a:buSzPts val="1250"/>
              <a:buChar char="-"/>
            </a:pPr>
            <a:r>
              <a:rPr lang="nl" sz="1250"/>
              <a:t>Waarom zou Jezus dit hebben gedaan? </a:t>
            </a:r>
            <a:endParaRPr sz="1250"/>
          </a:p>
          <a:p>
            <a:pPr indent="-307975" lvl="0" marL="457200" marR="0" rtl="0" algn="l">
              <a:lnSpc>
                <a:spcPct val="120000"/>
              </a:lnSpc>
              <a:spcBef>
                <a:spcPts val="0"/>
              </a:spcBef>
              <a:spcAft>
                <a:spcPts val="0"/>
              </a:spcAft>
              <a:buSzPts val="1250"/>
              <a:buChar char="-"/>
            </a:pPr>
            <a:r>
              <a:rPr lang="nl" sz="1250"/>
              <a:t>Wat zouden wij hiervan kunnen leren? </a:t>
            </a:r>
            <a:endParaRPr sz="1250"/>
          </a:p>
          <a:p>
            <a:pPr indent="0" lvl="0" marL="0" marR="0" rtl="0" algn="l">
              <a:lnSpc>
                <a:spcPct val="120000"/>
              </a:lnSpc>
              <a:spcBef>
                <a:spcPts val="0"/>
              </a:spcBef>
              <a:spcAft>
                <a:spcPts val="0"/>
              </a:spcAft>
              <a:buNone/>
            </a:pPr>
            <a:r>
              <a:t/>
            </a:r>
            <a:endParaRPr sz="1250"/>
          </a:p>
          <a:p>
            <a:pPr indent="0" lvl="0" marL="0" marR="0" rtl="0" algn="l">
              <a:lnSpc>
                <a:spcPct val="120000"/>
              </a:lnSpc>
              <a:spcBef>
                <a:spcPts val="0"/>
              </a:spcBef>
              <a:spcAft>
                <a:spcPts val="0"/>
              </a:spcAft>
              <a:buClr>
                <a:srgbClr val="000000"/>
              </a:buClr>
              <a:buSzPts val="1000"/>
              <a:buFont typeface="Arial"/>
              <a:buNone/>
            </a:pPr>
            <a:r>
              <a:t/>
            </a:r>
            <a:endParaRPr b="0" i="0" sz="1250" u="none" cap="none" strike="noStrike">
              <a:solidFill>
                <a:srgbClr val="000000"/>
              </a:solidFill>
              <a:latin typeface="Arial"/>
              <a:ea typeface="Arial"/>
              <a:cs typeface="Arial"/>
              <a:sym typeface="Arial"/>
            </a:endParaRPr>
          </a:p>
        </p:txBody>
      </p:sp>
      <p:pic>
        <p:nvPicPr>
          <p:cNvPr id="55" name="Google Shape;55;p1"/>
          <p:cNvPicPr preferRelativeResize="0"/>
          <p:nvPr/>
        </p:nvPicPr>
        <p:blipFill>
          <a:blip r:embed="rId4">
            <a:alphaModFix/>
          </a:blip>
          <a:stretch>
            <a:fillRect/>
          </a:stretch>
        </p:blipFill>
        <p:spPr>
          <a:xfrm>
            <a:off x="4381050" y="7026725"/>
            <a:ext cx="1975425" cy="19754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